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29320-F7D2-496D-802A-7E7E7A7A0E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5A9868-8371-4646-9B2D-E9200A888451}">
      <dgm:prSet/>
      <dgm:spPr/>
      <dgm:t>
        <a:bodyPr/>
        <a:lstStyle/>
        <a:p>
          <a:r>
            <a:rPr lang="uk-UA" dirty="0"/>
            <a:t>Дуже важливим є добір інформаторів. Ними повинні бути типові носії говірки обраного для обстеження населеного пункту, які довго не перебували поза говірковим оточенням, не працювали тривалий час в інших селах або містах, люди з добрим слухом, без </a:t>
          </a:r>
          <a:r>
            <a:rPr lang="uk-UA" dirty="0" err="1"/>
            <a:t>мовних</a:t>
          </a:r>
          <a:r>
            <a:rPr lang="uk-UA" dirty="0"/>
            <a:t> вад, розвиненим </a:t>
          </a:r>
          <a:r>
            <a:rPr lang="uk-UA" dirty="0" err="1"/>
            <a:t>мовним</a:t>
          </a:r>
          <a:r>
            <a:rPr lang="uk-UA" dirty="0"/>
            <a:t> чуттям, які були б у змозі </a:t>
          </a:r>
          <a:r>
            <a:rPr lang="uk-UA" dirty="0" err="1"/>
            <a:t>розпо</a:t>
          </a:r>
          <a:r>
            <a:rPr lang="uk-UA" dirty="0"/>
            <a:t>-вісти, чим говірка їхнього села відрізняється від говірок сусідніх сіл, що її споріднює і з якими саме селами, що в цій говірці вже зникає, і які саме явища з’явилися порівняно недавно. Оповідач повинен також бути знавцем матеріальної і духовної культури своєї міс-</a:t>
          </a:r>
          <a:r>
            <a:rPr lang="uk-UA" dirty="0" err="1"/>
            <a:t>цевості</a:t>
          </a:r>
          <a:r>
            <a:rPr lang="uk-UA" dirty="0"/>
            <a:t>. Не лише сам інформатор, а також його батьки повинні бути уродженцями цього села. Студенти повинні збирати діалектні матеріали за спеціально розробленим питальником. Для </a:t>
          </a:r>
          <a:r>
            <a:rPr lang="uk-UA" dirty="0" err="1"/>
            <a:t>забезпе-чення</a:t>
          </a:r>
          <a:r>
            <a:rPr lang="uk-UA" dirty="0"/>
            <a:t> повноти, правильності відповідей на всі питання доцільно обрати декількох оповідачів.</a:t>
          </a:r>
          <a:endParaRPr lang="en-US" dirty="0"/>
        </a:p>
      </dgm:t>
    </dgm:pt>
    <dgm:pt modelId="{151A817E-FDDB-4D63-9D98-1087AF12B088}" type="parTrans" cxnId="{5E2E6E0A-D963-410D-A4CA-9AC3EA3F13A2}">
      <dgm:prSet/>
      <dgm:spPr/>
      <dgm:t>
        <a:bodyPr/>
        <a:lstStyle/>
        <a:p>
          <a:endParaRPr lang="en-US"/>
        </a:p>
      </dgm:t>
    </dgm:pt>
    <dgm:pt modelId="{D34D9E19-5658-4588-ADFD-D89ACE2C480B}" type="sibTrans" cxnId="{5E2E6E0A-D963-410D-A4CA-9AC3EA3F13A2}">
      <dgm:prSet/>
      <dgm:spPr/>
      <dgm:t>
        <a:bodyPr/>
        <a:lstStyle/>
        <a:p>
          <a:endParaRPr lang="en-US"/>
        </a:p>
      </dgm:t>
    </dgm:pt>
    <dgm:pt modelId="{46AD6D53-1749-4110-B040-D640A0AD4335}">
      <dgm:prSet/>
      <dgm:spPr/>
      <dgm:t>
        <a:bodyPr/>
        <a:lstStyle/>
        <a:p>
          <a:r>
            <a:rPr lang="uk-UA"/>
            <a:t>Зібрані матеріали повинні відображати динаміку мовних змін у системі говірки, тому необхідно добирати інформаторів із різних вікових груп.</a:t>
          </a:r>
          <a:endParaRPr lang="en-US"/>
        </a:p>
      </dgm:t>
    </dgm:pt>
    <dgm:pt modelId="{6C5C24A2-EE47-402D-8868-28C34B6BEE34}" type="parTrans" cxnId="{3254A6C2-8C31-46EC-AF29-15E30333A036}">
      <dgm:prSet/>
      <dgm:spPr/>
      <dgm:t>
        <a:bodyPr/>
        <a:lstStyle/>
        <a:p>
          <a:endParaRPr lang="en-US"/>
        </a:p>
      </dgm:t>
    </dgm:pt>
    <dgm:pt modelId="{90E22F99-C424-49AF-8082-4E0B8F9D91D6}" type="sibTrans" cxnId="{3254A6C2-8C31-46EC-AF29-15E30333A036}">
      <dgm:prSet/>
      <dgm:spPr/>
      <dgm:t>
        <a:bodyPr/>
        <a:lstStyle/>
        <a:p>
          <a:endParaRPr lang="en-US"/>
        </a:p>
      </dgm:t>
    </dgm:pt>
    <dgm:pt modelId="{72EC60BA-E346-48C4-B9EC-C14D25A5D28E}" type="pres">
      <dgm:prSet presAssocID="{12229320-F7D2-496D-802A-7E7E7A7A0EFC}" presName="Name0" presStyleCnt="0">
        <dgm:presLayoutVars>
          <dgm:dir/>
          <dgm:resizeHandles val="exact"/>
        </dgm:presLayoutVars>
      </dgm:prSet>
      <dgm:spPr/>
    </dgm:pt>
    <dgm:pt modelId="{97EF04B7-E27D-4CB8-A572-4558B8E42007}" type="pres">
      <dgm:prSet presAssocID="{8B5A9868-8371-4646-9B2D-E9200A888451}" presName="node" presStyleLbl="node1" presStyleIdx="0" presStyleCnt="1">
        <dgm:presLayoutVars>
          <dgm:bulletEnabled val="1"/>
        </dgm:presLayoutVars>
      </dgm:prSet>
      <dgm:spPr/>
    </dgm:pt>
  </dgm:ptLst>
  <dgm:cxnLst>
    <dgm:cxn modelId="{5E2E6E0A-D963-410D-A4CA-9AC3EA3F13A2}" srcId="{12229320-F7D2-496D-802A-7E7E7A7A0EFC}" destId="{8B5A9868-8371-4646-9B2D-E9200A888451}" srcOrd="0" destOrd="0" parTransId="{151A817E-FDDB-4D63-9D98-1087AF12B088}" sibTransId="{D34D9E19-5658-4588-ADFD-D89ACE2C480B}"/>
    <dgm:cxn modelId="{0226C370-3F84-4B79-91C9-7258DE281D77}" type="presOf" srcId="{12229320-F7D2-496D-802A-7E7E7A7A0EFC}" destId="{72EC60BA-E346-48C4-B9EC-C14D25A5D28E}" srcOrd="0" destOrd="0" presId="urn:microsoft.com/office/officeart/2005/8/layout/process1"/>
    <dgm:cxn modelId="{21974182-EB6A-4277-AE3A-80CCB17EAEB5}" type="presOf" srcId="{46AD6D53-1749-4110-B040-D640A0AD4335}" destId="{97EF04B7-E27D-4CB8-A572-4558B8E42007}" srcOrd="0" destOrd="1" presId="urn:microsoft.com/office/officeart/2005/8/layout/process1"/>
    <dgm:cxn modelId="{C501A1A5-BF67-4EA4-877A-84576D0D0941}" type="presOf" srcId="{8B5A9868-8371-4646-9B2D-E9200A888451}" destId="{97EF04B7-E27D-4CB8-A572-4558B8E42007}" srcOrd="0" destOrd="0" presId="urn:microsoft.com/office/officeart/2005/8/layout/process1"/>
    <dgm:cxn modelId="{3254A6C2-8C31-46EC-AF29-15E30333A036}" srcId="{8B5A9868-8371-4646-9B2D-E9200A888451}" destId="{46AD6D53-1749-4110-B040-D640A0AD4335}" srcOrd="0" destOrd="0" parTransId="{6C5C24A2-EE47-402D-8868-28C34B6BEE34}" sibTransId="{90E22F99-C424-49AF-8082-4E0B8F9D91D6}"/>
    <dgm:cxn modelId="{CF12E167-F76A-4FE3-8F8C-B381F373CE84}" type="presParOf" srcId="{72EC60BA-E346-48C4-B9EC-C14D25A5D28E}" destId="{97EF04B7-E27D-4CB8-A572-4558B8E4200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34115-7567-48E0-BDF0-A9FB0CE22043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E5666C-1775-45C1-ABD0-5CAA5A35603D}">
      <dgm:prSet/>
      <dgm:spPr/>
      <dgm:t>
        <a:bodyPr/>
        <a:lstStyle/>
        <a:p>
          <a:r>
            <a:rPr lang="uk-UA"/>
            <a:t>Файл у форматі </a:t>
          </a:r>
          <a:r>
            <a:rPr lang="en-GB"/>
            <a:t>Microsoft Word</a:t>
          </a:r>
          <a:r>
            <a:rPr lang="uk-UA"/>
            <a:t> має бути названий «</a:t>
          </a:r>
          <a:r>
            <a:rPr lang="uk-UA" b="1"/>
            <a:t>Звіт про діалектологічну практику 2021</a:t>
          </a:r>
          <a:r>
            <a:rPr lang="uk-UA"/>
            <a:t>» і містити повний комплект текстових матеріалів, у тому числі й </a:t>
          </a:r>
          <a:r>
            <a:rPr lang="uk-UA" i="1"/>
            <a:t>затранскрибовані</a:t>
          </a:r>
          <a:r>
            <a:rPr lang="uk-UA"/>
            <a:t> записи (</a:t>
          </a:r>
          <a:r>
            <a:rPr lang="uk-UA" b="1" u="sng"/>
            <a:t>15 хвилин аудіозапису</a:t>
          </a:r>
          <a:r>
            <a:rPr lang="uk-UA"/>
            <a:t>). Зразок оформлення подано в методичних матеріалах.</a:t>
          </a:r>
          <a:endParaRPr lang="en-US"/>
        </a:p>
      </dgm:t>
    </dgm:pt>
    <dgm:pt modelId="{CBAC4118-D799-4392-9D7B-505036E5E0E5}" type="parTrans" cxnId="{6431B635-69DF-43BB-9E3E-2454FD1594F9}">
      <dgm:prSet/>
      <dgm:spPr/>
      <dgm:t>
        <a:bodyPr/>
        <a:lstStyle/>
        <a:p>
          <a:endParaRPr lang="en-US"/>
        </a:p>
      </dgm:t>
    </dgm:pt>
    <dgm:pt modelId="{70E371B4-2876-4293-AC45-4C601172773B}" type="sibTrans" cxnId="{6431B635-69DF-43BB-9E3E-2454FD1594F9}">
      <dgm:prSet/>
      <dgm:spPr/>
      <dgm:t>
        <a:bodyPr/>
        <a:lstStyle/>
        <a:p>
          <a:endParaRPr lang="en-US"/>
        </a:p>
      </dgm:t>
    </dgm:pt>
    <dgm:pt modelId="{940C9269-0499-47C6-A382-25CA9F960462}">
      <dgm:prSet custT="1"/>
      <dgm:spPr/>
      <dgm:t>
        <a:bodyPr/>
        <a:lstStyle/>
        <a:p>
          <a:r>
            <a:rPr lang="uk-UA" sz="1000" dirty="0"/>
            <a:t>Файли – у форматі </a:t>
          </a:r>
          <a:r>
            <a:rPr lang="en-US" sz="1000" b="1" i="1" dirty="0" err="1"/>
            <a:t>mp</a:t>
          </a:r>
          <a:r>
            <a:rPr lang="uk-UA" sz="1000" b="1" i="1" dirty="0"/>
            <a:t>3</a:t>
          </a:r>
          <a:r>
            <a:rPr lang="uk-UA" sz="1000" dirty="0"/>
            <a:t> та </a:t>
          </a:r>
          <a:r>
            <a:rPr lang="en-US" sz="1000" b="1" i="1" dirty="0" err="1"/>
            <a:t>mp</a:t>
          </a:r>
          <a:r>
            <a:rPr lang="uk-UA" sz="1000" b="1" i="1" dirty="0"/>
            <a:t>4</a:t>
          </a:r>
          <a:r>
            <a:rPr lang="uk-UA" sz="1000" dirty="0"/>
            <a:t>– містять </a:t>
          </a:r>
          <a:r>
            <a:rPr lang="uk-UA" sz="1000" b="1" i="1" u="sng" dirty="0"/>
            <a:t>АУДІОЗАПИСИ (60 ХВ) І ВІДЕОЗАПИСИ (30 ХВ) (разом 90 хв.) </a:t>
          </a:r>
          <a:r>
            <a:rPr lang="uk-UA" sz="1000" dirty="0"/>
            <a:t>і повинні бути названі за </a:t>
          </a:r>
          <a:r>
            <a:rPr lang="uk-UA" sz="1000" b="1" dirty="0"/>
            <a:t>прізвищем та ім’ям інформатора</a:t>
          </a:r>
          <a:r>
            <a:rPr lang="uk-UA" sz="1000" dirty="0"/>
            <a:t> і </a:t>
          </a:r>
          <a:r>
            <a:rPr lang="uk-UA" sz="1000" b="1" dirty="0"/>
            <a:t>населеного пункту</a:t>
          </a:r>
          <a:r>
            <a:rPr lang="uk-UA" sz="1000" dirty="0"/>
            <a:t>. Кількість </a:t>
          </a:r>
          <a:r>
            <a:rPr lang="uk-UA" sz="1000" dirty="0" err="1"/>
            <a:t>аудіофайлів</a:t>
          </a:r>
          <a:r>
            <a:rPr lang="uk-UA" sz="1000" dirty="0"/>
            <a:t> та відеофайлів  не обмежена. Необхідно звернути увагу на якість </a:t>
          </a:r>
          <a:r>
            <a:rPr lang="uk-UA" sz="1000" dirty="0" err="1"/>
            <a:t>ауді</a:t>
          </a:r>
          <a:r>
            <a:rPr lang="uk-UA" sz="1000" dirty="0"/>
            <a:t>- та відеозапису (чіткість, мінімізація зовнішніх шумів).</a:t>
          </a:r>
        </a:p>
        <a:p>
          <a:r>
            <a:rPr lang="uk-UA" sz="1000" dirty="0"/>
            <a:t>Використовувати лише ФАРМАТИ  </a:t>
          </a:r>
          <a:r>
            <a:rPr lang="en-US" sz="1000" b="1" i="1" dirty="0"/>
            <a:t>MP</a:t>
          </a:r>
          <a:r>
            <a:rPr lang="uk-UA" sz="1000" b="1" i="1" dirty="0"/>
            <a:t>3</a:t>
          </a:r>
          <a:r>
            <a:rPr lang="uk-UA" sz="1000" dirty="0"/>
            <a:t> ТА </a:t>
          </a:r>
          <a:r>
            <a:rPr lang="en-US" sz="1000" b="1" i="1" dirty="0"/>
            <a:t>MP</a:t>
          </a:r>
          <a:r>
            <a:rPr lang="uk-UA" sz="1000" b="1" i="1" dirty="0"/>
            <a:t>4. Файли в інших форматах необхідно конвертувати. </a:t>
          </a:r>
          <a:endParaRPr lang="en-US" sz="1000" dirty="0"/>
        </a:p>
      </dgm:t>
    </dgm:pt>
    <dgm:pt modelId="{81CF5B89-205A-49BF-88B6-9837782340A7}" type="parTrans" cxnId="{05F5778E-B95C-4B62-9494-D308F5A2FB36}">
      <dgm:prSet/>
      <dgm:spPr/>
      <dgm:t>
        <a:bodyPr/>
        <a:lstStyle/>
        <a:p>
          <a:endParaRPr lang="en-US"/>
        </a:p>
      </dgm:t>
    </dgm:pt>
    <dgm:pt modelId="{F0CBF842-921C-4090-984B-16E12293A879}" type="sibTrans" cxnId="{05F5778E-B95C-4B62-9494-D308F5A2FB36}">
      <dgm:prSet/>
      <dgm:spPr/>
      <dgm:t>
        <a:bodyPr/>
        <a:lstStyle/>
        <a:p>
          <a:endParaRPr lang="en-US"/>
        </a:p>
      </dgm:t>
    </dgm:pt>
    <dgm:pt modelId="{BD5D9158-475F-4D93-AD9C-A342377A05DE}">
      <dgm:prSet/>
      <dgm:spPr/>
      <dgm:t>
        <a:bodyPr/>
        <a:lstStyle/>
        <a:p>
          <a:r>
            <a:rPr lang="uk-UA" dirty="0"/>
            <a:t>Файл, у якому міститься електронний варіант опрацьованого питальника зі збору </a:t>
          </a:r>
          <a:r>
            <a:rPr lang="uk-UA" b="1" dirty="0" err="1"/>
            <a:t>мікротопонімів</a:t>
          </a:r>
          <a:r>
            <a:rPr lang="uk-UA" dirty="0"/>
            <a:t>. (електронний варіант питальника подано на сайті філологічного факультету у розділі «Діалектологічна практика» - </a:t>
          </a:r>
          <a:r>
            <a:rPr lang="en-US" dirty="0"/>
            <a:t>https://philology.lnu.edu.ua/course/dialektolohichna-praktyka</a:t>
          </a:r>
          <a:r>
            <a:rPr lang="uk-UA" dirty="0"/>
            <a:t>) </a:t>
          </a:r>
          <a:endParaRPr lang="en-US" dirty="0"/>
        </a:p>
      </dgm:t>
    </dgm:pt>
    <dgm:pt modelId="{91E9EA87-6CD6-479B-8CC8-B5F7A46A7591}" type="parTrans" cxnId="{43BA3ABD-BFF4-4F90-AE04-D1A380AF3894}">
      <dgm:prSet/>
      <dgm:spPr/>
      <dgm:t>
        <a:bodyPr/>
        <a:lstStyle/>
        <a:p>
          <a:endParaRPr lang="en-US"/>
        </a:p>
      </dgm:t>
    </dgm:pt>
    <dgm:pt modelId="{EE266D6F-3F93-4714-91FC-7C2643E55356}" type="sibTrans" cxnId="{43BA3ABD-BFF4-4F90-AE04-D1A380AF3894}">
      <dgm:prSet/>
      <dgm:spPr/>
      <dgm:t>
        <a:bodyPr/>
        <a:lstStyle/>
        <a:p>
          <a:endParaRPr lang="en-US"/>
        </a:p>
      </dgm:t>
    </dgm:pt>
    <dgm:pt modelId="{B48596A4-FBD5-4C0D-980B-92E2331D3656}" type="pres">
      <dgm:prSet presAssocID="{59634115-7567-48E0-BDF0-A9FB0CE22043}" presName="outerComposite" presStyleCnt="0">
        <dgm:presLayoutVars>
          <dgm:chMax val="5"/>
          <dgm:dir/>
          <dgm:resizeHandles val="exact"/>
        </dgm:presLayoutVars>
      </dgm:prSet>
      <dgm:spPr/>
    </dgm:pt>
    <dgm:pt modelId="{0D15C02A-6469-4978-81F9-47064CE85752}" type="pres">
      <dgm:prSet presAssocID="{59634115-7567-48E0-BDF0-A9FB0CE22043}" presName="dummyMaxCanvas" presStyleCnt="0">
        <dgm:presLayoutVars/>
      </dgm:prSet>
      <dgm:spPr/>
    </dgm:pt>
    <dgm:pt modelId="{D8ABD596-0AF2-4186-B8A2-F1A438E1F127}" type="pres">
      <dgm:prSet presAssocID="{59634115-7567-48E0-BDF0-A9FB0CE22043}" presName="ThreeNodes_1" presStyleLbl="node1" presStyleIdx="0" presStyleCnt="3">
        <dgm:presLayoutVars>
          <dgm:bulletEnabled val="1"/>
        </dgm:presLayoutVars>
      </dgm:prSet>
      <dgm:spPr/>
    </dgm:pt>
    <dgm:pt modelId="{FC37EBBD-76C0-45E3-A4D5-0FC6E32D76B8}" type="pres">
      <dgm:prSet presAssocID="{59634115-7567-48E0-BDF0-A9FB0CE22043}" presName="ThreeNodes_2" presStyleLbl="node1" presStyleIdx="1" presStyleCnt="3">
        <dgm:presLayoutVars>
          <dgm:bulletEnabled val="1"/>
        </dgm:presLayoutVars>
      </dgm:prSet>
      <dgm:spPr/>
    </dgm:pt>
    <dgm:pt modelId="{33511BBC-13C9-453C-B92F-24D11A6AEBAC}" type="pres">
      <dgm:prSet presAssocID="{59634115-7567-48E0-BDF0-A9FB0CE22043}" presName="ThreeNodes_3" presStyleLbl="node1" presStyleIdx="2" presStyleCnt="3">
        <dgm:presLayoutVars>
          <dgm:bulletEnabled val="1"/>
        </dgm:presLayoutVars>
      </dgm:prSet>
      <dgm:spPr/>
    </dgm:pt>
    <dgm:pt modelId="{737BAE05-3CF0-4915-8AF6-CEB7179CF0E9}" type="pres">
      <dgm:prSet presAssocID="{59634115-7567-48E0-BDF0-A9FB0CE22043}" presName="ThreeConn_1-2" presStyleLbl="fgAccFollowNode1" presStyleIdx="0" presStyleCnt="2">
        <dgm:presLayoutVars>
          <dgm:bulletEnabled val="1"/>
        </dgm:presLayoutVars>
      </dgm:prSet>
      <dgm:spPr/>
    </dgm:pt>
    <dgm:pt modelId="{AE8A5995-A161-4D98-AA47-B904CE1DFA21}" type="pres">
      <dgm:prSet presAssocID="{59634115-7567-48E0-BDF0-A9FB0CE22043}" presName="ThreeConn_2-3" presStyleLbl="fgAccFollowNode1" presStyleIdx="1" presStyleCnt="2">
        <dgm:presLayoutVars>
          <dgm:bulletEnabled val="1"/>
        </dgm:presLayoutVars>
      </dgm:prSet>
      <dgm:spPr/>
    </dgm:pt>
    <dgm:pt modelId="{5C93232A-5C74-4B9C-B3DA-B5EBD2BD6D4E}" type="pres">
      <dgm:prSet presAssocID="{59634115-7567-48E0-BDF0-A9FB0CE22043}" presName="ThreeNodes_1_text" presStyleLbl="node1" presStyleIdx="2" presStyleCnt="3">
        <dgm:presLayoutVars>
          <dgm:bulletEnabled val="1"/>
        </dgm:presLayoutVars>
      </dgm:prSet>
      <dgm:spPr/>
    </dgm:pt>
    <dgm:pt modelId="{AC410C52-E505-4F09-919D-F5B40ED18A97}" type="pres">
      <dgm:prSet presAssocID="{59634115-7567-48E0-BDF0-A9FB0CE22043}" presName="ThreeNodes_2_text" presStyleLbl="node1" presStyleIdx="2" presStyleCnt="3">
        <dgm:presLayoutVars>
          <dgm:bulletEnabled val="1"/>
        </dgm:presLayoutVars>
      </dgm:prSet>
      <dgm:spPr/>
    </dgm:pt>
    <dgm:pt modelId="{308C9834-BBF6-4515-8A51-AD2033028399}" type="pres">
      <dgm:prSet presAssocID="{59634115-7567-48E0-BDF0-A9FB0CE2204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EE6780F-5B54-4F1B-AF9C-42346123CB91}" type="presOf" srcId="{70E371B4-2876-4293-AC45-4C601172773B}" destId="{737BAE05-3CF0-4915-8AF6-CEB7179CF0E9}" srcOrd="0" destOrd="0" presId="urn:microsoft.com/office/officeart/2005/8/layout/vProcess5"/>
    <dgm:cxn modelId="{47CBE714-C125-4C6C-9E92-E3A22C3A052E}" type="presOf" srcId="{940C9269-0499-47C6-A382-25CA9F960462}" destId="{FC37EBBD-76C0-45E3-A4D5-0FC6E32D76B8}" srcOrd="0" destOrd="0" presId="urn:microsoft.com/office/officeart/2005/8/layout/vProcess5"/>
    <dgm:cxn modelId="{6431B635-69DF-43BB-9E3E-2454FD1594F9}" srcId="{59634115-7567-48E0-BDF0-A9FB0CE22043}" destId="{87E5666C-1775-45C1-ABD0-5CAA5A35603D}" srcOrd="0" destOrd="0" parTransId="{CBAC4118-D799-4392-9D7B-505036E5E0E5}" sibTransId="{70E371B4-2876-4293-AC45-4C601172773B}"/>
    <dgm:cxn modelId="{5D70624E-B2F6-43CA-BEFC-98371E28D6C4}" type="presOf" srcId="{BD5D9158-475F-4D93-AD9C-A342377A05DE}" destId="{33511BBC-13C9-453C-B92F-24D11A6AEBAC}" srcOrd="0" destOrd="0" presId="urn:microsoft.com/office/officeart/2005/8/layout/vProcess5"/>
    <dgm:cxn modelId="{90155C79-4636-4A7D-8059-ECC84EAE433E}" type="presOf" srcId="{F0CBF842-921C-4090-984B-16E12293A879}" destId="{AE8A5995-A161-4D98-AA47-B904CE1DFA21}" srcOrd="0" destOrd="0" presId="urn:microsoft.com/office/officeart/2005/8/layout/vProcess5"/>
    <dgm:cxn modelId="{98F8668E-2BC9-4069-AE9A-44C8BDB16CD5}" type="presOf" srcId="{87E5666C-1775-45C1-ABD0-5CAA5A35603D}" destId="{5C93232A-5C74-4B9C-B3DA-B5EBD2BD6D4E}" srcOrd="1" destOrd="0" presId="urn:microsoft.com/office/officeart/2005/8/layout/vProcess5"/>
    <dgm:cxn modelId="{05F5778E-B95C-4B62-9494-D308F5A2FB36}" srcId="{59634115-7567-48E0-BDF0-A9FB0CE22043}" destId="{940C9269-0499-47C6-A382-25CA9F960462}" srcOrd="1" destOrd="0" parTransId="{81CF5B89-205A-49BF-88B6-9837782340A7}" sibTransId="{F0CBF842-921C-4090-984B-16E12293A879}"/>
    <dgm:cxn modelId="{D378509A-132F-4E17-9187-0408D8A5E17B}" type="presOf" srcId="{940C9269-0499-47C6-A382-25CA9F960462}" destId="{AC410C52-E505-4F09-919D-F5B40ED18A97}" srcOrd="1" destOrd="0" presId="urn:microsoft.com/office/officeart/2005/8/layout/vProcess5"/>
    <dgm:cxn modelId="{B151D4B0-929E-47B0-A0FB-F25A972C4951}" type="presOf" srcId="{87E5666C-1775-45C1-ABD0-5CAA5A35603D}" destId="{D8ABD596-0AF2-4186-B8A2-F1A438E1F127}" srcOrd="0" destOrd="0" presId="urn:microsoft.com/office/officeart/2005/8/layout/vProcess5"/>
    <dgm:cxn modelId="{43BA3ABD-BFF4-4F90-AE04-D1A380AF3894}" srcId="{59634115-7567-48E0-BDF0-A9FB0CE22043}" destId="{BD5D9158-475F-4D93-AD9C-A342377A05DE}" srcOrd="2" destOrd="0" parTransId="{91E9EA87-6CD6-479B-8CC8-B5F7A46A7591}" sibTransId="{EE266D6F-3F93-4714-91FC-7C2643E55356}"/>
    <dgm:cxn modelId="{A22387DA-B4E0-45D8-A28C-70A1E1AFC0F1}" type="presOf" srcId="{59634115-7567-48E0-BDF0-A9FB0CE22043}" destId="{B48596A4-FBD5-4C0D-980B-92E2331D3656}" srcOrd="0" destOrd="0" presId="urn:microsoft.com/office/officeart/2005/8/layout/vProcess5"/>
    <dgm:cxn modelId="{2841ECE3-F953-4410-AFEE-6063DB4C3D6F}" type="presOf" srcId="{BD5D9158-475F-4D93-AD9C-A342377A05DE}" destId="{308C9834-BBF6-4515-8A51-AD2033028399}" srcOrd="1" destOrd="0" presId="urn:microsoft.com/office/officeart/2005/8/layout/vProcess5"/>
    <dgm:cxn modelId="{7FD5E3F8-3FF9-4C74-BD97-B28C655EAF96}" type="presParOf" srcId="{B48596A4-FBD5-4C0D-980B-92E2331D3656}" destId="{0D15C02A-6469-4978-81F9-47064CE85752}" srcOrd="0" destOrd="0" presId="urn:microsoft.com/office/officeart/2005/8/layout/vProcess5"/>
    <dgm:cxn modelId="{20DD34F2-35AA-45AF-96CC-986576261277}" type="presParOf" srcId="{B48596A4-FBD5-4C0D-980B-92E2331D3656}" destId="{D8ABD596-0AF2-4186-B8A2-F1A438E1F127}" srcOrd="1" destOrd="0" presId="urn:microsoft.com/office/officeart/2005/8/layout/vProcess5"/>
    <dgm:cxn modelId="{27461882-9268-43D3-B163-D4A7ECAC7C85}" type="presParOf" srcId="{B48596A4-FBD5-4C0D-980B-92E2331D3656}" destId="{FC37EBBD-76C0-45E3-A4D5-0FC6E32D76B8}" srcOrd="2" destOrd="0" presId="urn:microsoft.com/office/officeart/2005/8/layout/vProcess5"/>
    <dgm:cxn modelId="{2DA1A9B2-1830-4BAE-87E6-359E9728CB4B}" type="presParOf" srcId="{B48596A4-FBD5-4C0D-980B-92E2331D3656}" destId="{33511BBC-13C9-453C-B92F-24D11A6AEBAC}" srcOrd="3" destOrd="0" presId="urn:microsoft.com/office/officeart/2005/8/layout/vProcess5"/>
    <dgm:cxn modelId="{602C8615-2D16-4ED0-BD9D-B0499060643F}" type="presParOf" srcId="{B48596A4-FBD5-4C0D-980B-92E2331D3656}" destId="{737BAE05-3CF0-4915-8AF6-CEB7179CF0E9}" srcOrd="4" destOrd="0" presId="urn:microsoft.com/office/officeart/2005/8/layout/vProcess5"/>
    <dgm:cxn modelId="{750C91CF-E19A-4A87-B080-67802CDFCBBE}" type="presParOf" srcId="{B48596A4-FBD5-4C0D-980B-92E2331D3656}" destId="{AE8A5995-A161-4D98-AA47-B904CE1DFA21}" srcOrd="5" destOrd="0" presId="urn:microsoft.com/office/officeart/2005/8/layout/vProcess5"/>
    <dgm:cxn modelId="{89AC1589-B807-4622-BE7A-F802716BB374}" type="presParOf" srcId="{B48596A4-FBD5-4C0D-980B-92E2331D3656}" destId="{5C93232A-5C74-4B9C-B3DA-B5EBD2BD6D4E}" srcOrd="6" destOrd="0" presId="urn:microsoft.com/office/officeart/2005/8/layout/vProcess5"/>
    <dgm:cxn modelId="{FF534545-6CD9-4E52-8E85-25D99D994FD7}" type="presParOf" srcId="{B48596A4-FBD5-4C0D-980B-92E2331D3656}" destId="{AC410C52-E505-4F09-919D-F5B40ED18A97}" srcOrd="7" destOrd="0" presId="urn:microsoft.com/office/officeart/2005/8/layout/vProcess5"/>
    <dgm:cxn modelId="{2C5F4CB1-10DB-4D69-AAD2-C8195DC54190}" type="presParOf" srcId="{B48596A4-FBD5-4C0D-980B-92E2331D3656}" destId="{308C9834-BBF6-4515-8A51-AD20330283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04B7-E27D-4CB8-A572-4558B8E42007}">
      <dsp:nvSpPr>
        <dsp:cNvPr id="0" name=""/>
        <dsp:cNvSpPr/>
      </dsp:nvSpPr>
      <dsp:spPr>
        <a:xfrm>
          <a:off x="2171" y="270011"/>
          <a:ext cx="4442318" cy="5039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Дуже важливим є добір інформаторів. Ними повинні бути типові носії говірки обраного для обстеження населеного пункту, які довго не перебували поза говірковим оточенням, не працювали тривалий час в інших селах або містах, люди з добрим слухом, без </a:t>
          </a:r>
          <a:r>
            <a:rPr lang="uk-UA" sz="1400" kern="1200" dirty="0" err="1"/>
            <a:t>мовних</a:t>
          </a:r>
          <a:r>
            <a:rPr lang="uk-UA" sz="1400" kern="1200" dirty="0"/>
            <a:t> вад, розвиненим </a:t>
          </a:r>
          <a:r>
            <a:rPr lang="uk-UA" sz="1400" kern="1200" dirty="0" err="1"/>
            <a:t>мовним</a:t>
          </a:r>
          <a:r>
            <a:rPr lang="uk-UA" sz="1400" kern="1200" dirty="0"/>
            <a:t> чуттям, які були б у змозі </a:t>
          </a:r>
          <a:r>
            <a:rPr lang="uk-UA" sz="1400" kern="1200" dirty="0" err="1"/>
            <a:t>розпо</a:t>
          </a:r>
          <a:r>
            <a:rPr lang="uk-UA" sz="1400" kern="1200" dirty="0"/>
            <a:t>-вісти, чим говірка їхнього села відрізняється від говірок сусідніх сіл, що її споріднює і з якими саме селами, що в цій говірці вже зникає, і які саме явища з’явилися порівняно недавно. Оповідач повинен також бути знавцем матеріальної і духовної культури своєї міс-</a:t>
          </a:r>
          <a:r>
            <a:rPr lang="uk-UA" sz="1400" kern="1200" dirty="0" err="1"/>
            <a:t>цевості</a:t>
          </a:r>
          <a:r>
            <a:rPr lang="uk-UA" sz="1400" kern="1200" dirty="0"/>
            <a:t>. Не лише сам інформатор, а також його батьки повинні бути уродженцями цього села. Студенти повинні збирати діалектні матеріали за спеціально розробленим питальником. Для </a:t>
          </a:r>
          <a:r>
            <a:rPr lang="uk-UA" sz="1400" kern="1200" dirty="0" err="1"/>
            <a:t>забезпе-чення</a:t>
          </a:r>
          <a:r>
            <a:rPr lang="uk-UA" sz="1400" kern="1200" dirty="0"/>
            <a:t> повноти, правильності відповідей на всі питання доцільно обрати декількох оповідачів.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/>
            <a:t>Зібрані матеріали повинні відображати динаміку мовних змін у системі говірки, тому необхідно добирати інформаторів із різних вікових груп.</a:t>
          </a:r>
          <a:endParaRPr lang="en-US" sz="1100" kern="1200"/>
        </a:p>
      </dsp:txBody>
      <dsp:txXfrm>
        <a:off x="132282" y="400122"/>
        <a:ext cx="4182096" cy="4779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BD596-0AF2-4186-B8A2-F1A438E1F127}">
      <dsp:nvSpPr>
        <dsp:cNvPr id="0" name=""/>
        <dsp:cNvSpPr/>
      </dsp:nvSpPr>
      <dsp:spPr>
        <a:xfrm>
          <a:off x="0" y="0"/>
          <a:ext cx="8290676" cy="1179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Файл у форматі </a:t>
          </a:r>
          <a:r>
            <a:rPr lang="en-GB" sz="1400" kern="1200"/>
            <a:t>Microsoft Word</a:t>
          </a:r>
          <a:r>
            <a:rPr lang="uk-UA" sz="1400" kern="1200"/>
            <a:t> має бути названий «</a:t>
          </a:r>
          <a:r>
            <a:rPr lang="uk-UA" sz="1400" b="1" kern="1200"/>
            <a:t>Звіт про діалектологічну практику 2021</a:t>
          </a:r>
          <a:r>
            <a:rPr lang="uk-UA" sz="1400" kern="1200"/>
            <a:t>» і містити повний комплект текстових матеріалів, у тому числі й </a:t>
          </a:r>
          <a:r>
            <a:rPr lang="uk-UA" sz="1400" i="1" kern="1200"/>
            <a:t>затранскрибовані</a:t>
          </a:r>
          <a:r>
            <a:rPr lang="uk-UA" sz="1400" kern="1200"/>
            <a:t> записи (</a:t>
          </a:r>
          <a:r>
            <a:rPr lang="uk-UA" sz="1400" b="1" u="sng" kern="1200"/>
            <a:t>15 хвилин аудіозапису</a:t>
          </a:r>
          <a:r>
            <a:rPr lang="uk-UA" sz="1400" kern="1200"/>
            <a:t>). Зразок оформлення подано в методичних матеріалах.</a:t>
          </a:r>
          <a:endParaRPr lang="en-US" sz="1400" kern="1200"/>
        </a:p>
      </dsp:txBody>
      <dsp:txXfrm>
        <a:off x="34538" y="34538"/>
        <a:ext cx="7018221" cy="1110128"/>
      </dsp:txXfrm>
    </dsp:sp>
    <dsp:sp modelId="{FC37EBBD-76C0-45E3-A4D5-0FC6E32D76B8}">
      <dsp:nvSpPr>
        <dsp:cNvPr id="0" name=""/>
        <dsp:cNvSpPr/>
      </dsp:nvSpPr>
      <dsp:spPr>
        <a:xfrm>
          <a:off x="731530" y="1375739"/>
          <a:ext cx="8290676" cy="1179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Файли – у форматі </a:t>
          </a:r>
          <a:r>
            <a:rPr lang="en-US" sz="1000" b="1" i="1" kern="1200" dirty="0" err="1"/>
            <a:t>mp</a:t>
          </a:r>
          <a:r>
            <a:rPr lang="uk-UA" sz="1000" b="1" i="1" kern="1200" dirty="0"/>
            <a:t>3</a:t>
          </a:r>
          <a:r>
            <a:rPr lang="uk-UA" sz="1000" kern="1200" dirty="0"/>
            <a:t> та </a:t>
          </a:r>
          <a:r>
            <a:rPr lang="en-US" sz="1000" b="1" i="1" kern="1200" dirty="0" err="1"/>
            <a:t>mp</a:t>
          </a:r>
          <a:r>
            <a:rPr lang="uk-UA" sz="1000" b="1" i="1" kern="1200" dirty="0"/>
            <a:t>4</a:t>
          </a:r>
          <a:r>
            <a:rPr lang="uk-UA" sz="1000" kern="1200" dirty="0"/>
            <a:t>– містять </a:t>
          </a:r>
          <a:r>
            <a:rPr lang="uk-UA" sz="1000" b="1" i="1" u="sng" kern="1200" dirty="0"/>
            <a:t>АУДІОЗАПИСИ (60 ХВ) І ВІДЕОЗАПИСИ (30 ХВ) (разом 90 хв.) </a:t>
          </a:r>
          <a:r>
            <a:rPr lang="uk-UA" sz="1000" kern="1200" dirty="0"/>
            <a:t>і повинні бути названі за </a:t>
          </a:r>
          <a:r>
            <a:rPr lang="uk-UA" sz="1000" b="1" kern="1200" dirty="0"/>
            <a:t>прізвищем та ім’ям інформатора</a:t>
          </a:r>
          <a:r>
            <a:rPr lang="uk-UA" sz="1000" kern="1200" dirty="0"/>
            <a:t> і </a:t>
          </a:r>
          <a:r>
            <a:rPr lang="uk-UA" sz="1000" b="1" kern="1200" dirty="0"/>
            <a:t>населеного пункту</a:t>
          </a:r>
          <a:r>
            <a:rPr lang="uk-UA" sz="1000" kern="1200" dirty="0"/>
            <a:t>. Кількість </a:t>
          </a:r>
          <a:r>
            <a:rPr lang="uk-UA" sz="1000" kern="1200" dirty="0" err="1"/>
            <a:t>аудіофайлів</a:t>
          </a:r>
          <a:r>
            <a:rPr lang="uk-UA" sz="1000" kern="1200" dirty="0"/>
            <a:t> та відеофайлів  не обмежена. Необхідно звернути увагу на якість </a:t>
          </a:r>
          <a:r>
            <a:rPr lang="uk-UA" sz="1000" kern="1200" dirty="0" err="1"/>
            <a:t>ауді</a:t>
          </a:r>
          <a:r>
            <a:rPr lang="uk-UA" sz="1000" kern="1200" dirty="0"/>
            <a:t>- та відеозапису (чіткість, мінімізація зовнішніх шумів).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Використовувати лише ФАРМАТИ  </a:t>
          </a:r>
          <a:r>
            <a:rPr lang="en-US" sz="1000" b="1" i="1" kern="1200" dirty="0"/>
            <a:t>MP</a:t>
          </a:r>
          <a:r>
            <a:rPr lang="uk-UA" sz="1000" b="1" i="1" kern="1200" dirty="0"/>
            <a:t>3</a:t>
          </a:r>
          <a:r>
            <a:rPr lang="uk-UA" sz="1000" kern="1200" dirty="0"/>
            <a:t> ТА </a:t>
          </a:r>
          <a:r>
            <a:rPr lang="en-US" sz="1000" b="1" i="1" kern="1200" dirty="0"/>
            <a:t>MP</a:t>
          </a:r>
          <a:r>
            <a:rPr lang="uk-UA" sz="1000" b="1" i="1" kern="1200" dirty="0"/>
            <a:t>4. Файли в інших форматах необхідно конвертувати. </a:t>
          </a:r>
          <a:endParaRPr lang="en-US" sz="1000" kern="1200" dirty="0"/>
        </a:p>
      </dsp:txBody>
      <dsp:txXfrm>
        <a:off x="766068" y="1410277"/>
        <a:ext cx="6723586" cy="1110128"/>
      </dsp:txXfrm>
    </dsp:sp>
    <dsp:sp modelId="{33511BBC-13C9-453C-B92F-24D11A6AEBAC}">
      <dsp:nvSpPr>
        <dsp:cNvPr id="0" name=""/>
        <dsp:cNvSpPr/>
      </dsp:nvSpPr>
      <dsp:spPr>
        <a:xfrm>
          <a:off x="1463060" y="2751478"/>
          <a:ext cx="8290676" cy="1179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Файл, у якому міститься електронний варіант опрацьованого питальника зі збору </a:t>
          </a:r>
          <a:r>
            <a:rPr lang="uk-UA" sz="1400" b="1" kern="1200" dirty="0" err="1"/>
            <a:t>мікротопонімів</a:t>
          </a:r>
          <a:r>
            <a:rPr lang="uk-UA" sz="1400" kern="1200" dirty="0"/>
            <a:t>. (електронний варіант питальника подано на сайті філологічного факультету у розділі «Діалектологічна практика» - </a:t>
          </a:r>
          <a:r>
            <a:rPr lang="en-US" sz="1400" kern="1200" dirty="0"/>
            <a:t>https://philology.lnu.edu.ua/course/dialektolohichna-praktyka</a:t>
          </a:r>
          <a:r>
            <a:rPr lang="uk-UA" sz="1400" kern="1200" dirty="0"/>
            <a:t>) </a:t>
          </a:r>
          <a:endParaRPr lang="en-US" sz="1400" kern="1200" dirty="0"/>
        </a:p>
      </dsp:txBody>
      <dsp:txXfrm>
        <a:off x="1497598" y="2786016"/>
        <a:ext cx="6723586" cy="1110128"/>
      </dsp:txXfrm>
    </dsp:sp>
    <dsp:sp modelId="{737BAE05-3CF0-4915-8AF6-CEB7179CF0E9}">
      <dsp:nvSpPr>
        <dsp:cNvPr id="0" name=""/>
        <dsp:cNvSpPr/>
      </dsp:nvSpPr>
      <dsp:spPr>
        <a:xfrm>
          <a:off x="7524193" y="894230"/>
          <a:ext cx="766483" cy="7664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696652" y="894230"/>
        <a:ext cx="421565" cy="576778"/>
      </dsp:txXfrm>
    </dsp:sp>
    <dsp:sp modelId="{AE8A5995-A161-4D98-AA47-B904CE1DFA21}">
      <dsp:nvSpPr>
        <dsp:cNvPr id="0" name=""/>
        <dsp:cNvSpPr/>
      </dsp:nvSpPr>
      <dsp:spPr>
        <a:xfrm>
          <a:off x="8255723" y="2262108"/>
          <a:ext cx="766483" cy="7664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428182" y="2262108"/>
        <a:ext cx="421565" cy="576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oksana.kostiv@lnu.edu.u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CB7D6-77C6-45C2-8FA3-ECC1DFBFF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Діалектологічна практика</a:t>
            </a:r>
            <a:br>
              <a:rPr lang="uk-UA" dirty="0"/>
            </a:br>
            <a:br>
              <a:rPr lang="uk-UA" dirty="0"/>
            </a:br>
            <a:r>
              <a:rPr lang="uk-UA" sz="2000" dirty="0"/>
              <a:t>22. 06. 2021 – 12. 07. 2021 </a:t>
            </a:r>
            <a:br>
              <a:rPr lang="en-US" sz="2000" dirty="0"/>
            </a:br>
            <a:endParaRPr lang="uk-UA" sz="2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2769C71-04B6-4297-BD36-ADDE77558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  <a:p>
            <a:r>
              <a:rPr lang="en-US" dirty="0"/>
              <a:t>https://philology.lnu.edu.ua/course/dialektolohichna-praktyka</a:t>
            </a:r>
          </a:p>
        </p:txBody>
      </p:sp>
    </p:spTree>
    <p:extLst>
      <p:ext uri="{BB962C8B-B14F-4D97-AF65-F5344CB8AC3E}">
        <p14:creationId xmlns:p14="http://schemas.microsoft.com/office/powerpoint/2010/main" val="85259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68EA-C8C7-4E2D-96AF-1C76C353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</a:t>
            </a:r>
            <a:r>
              <a:rPr lang="uk-UA" dirty="0" err="1"/>
              <a:t>аудіофайлу</a:t>
            </a:r>
            <a:endParaRPr lang="uk-UA" dirty="0"/>
          </a:p>
        </p:txBody>
      </p:sp>
      <p:pic>
        <p:nvPicPr>
          <p:cNvPr id="4" name="наддністрянський ">
            <a:hlinkClick r:id="" action="ppaction://media"/>
            <a:extLst>
              <a:ext uri="{FF2B5EF4-FFF2-40B4-BE49-F238E27FC236}">
                <a16:creationId xmlns:a16="http://schemas.microsoft.com/office/drawing/2014/main" id="{6A3BA201-9384-4C1F-AEEE-648387050BB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4150" y="400685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85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2E1993-947A-444F-97EB-31B27A3C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94" y="161544"/>
            <a:ext cx="6115812" cy="6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045735-A63B-4644-9E8A-4BC935DA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5" y="269748"/>
            <a:ext cx="8521147" cy="63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1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78D806-8045-4F65-BB33-4694D8B4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99" y="662608"/>
            <a:ext cx="9174208" cy="6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57D04A-8B4A-4663-A325-75A6CC197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-1061945"/>
            <a:ext cx="10204173" cy="89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4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901D02-49DD-454A-8E7B-E1291F3D7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5" y="731071"/>
            <a:ext cx="9128592" cy="57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8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697B21-DB8C-45E5-8F77-468817B6D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7" y="854851"/>
            <a:ext cx="8249285" cy="54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2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B6AA65-189D-4C79-946E-12FC8B9E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3163"/>
            <a:ext cx="11398235" cy="3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7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8F6FD-222E-431B-A08C-128FEE9F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9200"/>
            <a:ext cx="8825658" cy="3558181"/>
          </a:xfrm>
        </p:spPr>
        <p:txBody>
          <a:bodyPr/>
          <a:lstStyle/>
          <a:p>
            <a:r>
              <a:rPr lang="uk-UA" sz="4000" dirty="0"/>
              <a:t>Усі матеріали подати до 5 вересня 2021 року.</a:t>
            </a:r>
            <a:br>
              <a:rPr lang="uk-UA" sz="4000" dirty="0"/>
            </a:br>
            <a:r>
              <a:rPr lang="uk-UA" sz="4000" dirty="0"/>
              <a:t>Дату захисту визначає керівник після аналізу матеріалів.  </a:t>
            </a:r>
            <a:br>
              <a:rPr lang="uk-UA" sz="4000" dirty="0"/>
            </a:br>
            <a:br>
              <a:rPr lang="uk-UA" sz="4000" dirty="0"/>
            </a:br>
            <a:r>
              <a:rPr lang="uk-UA" sz="1600" i="1" u="sng" dirty="0"/>
              <a:t>Телефон  0679310095 (Костів Оксана Миколаївна, керівник практики</a:t>
            </a:r>
            <a:r>
              <a:rPr lang="uk-UA" sz="1600" dirty="0"/>
              <a:t>)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C443C9-0481-4491-AC57-2B1D91475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uk-UA">
              <a:solidFill>
                <a:srgbClr val="00B0F0"/>
              </a:solidFill>
            </a:endParaRPr>
          </a:p>
          <a:p>
            <a:r>
              <a:rPr lang="uk-UA">
                <a:solidFill>
                  <a:srgbClr val="00B0F0"/>
                </a:solidFill>
              </a:rPr>
              <a:t>Наказ </a:t>
            </a:r>
            <a:r>
              <a:rPr lang="uk-UA" dirty="0">
                <a:solidFill>
                  <a:srgbClr val="00B0F0"/>
                </a:solidFill>
              </a:rPr>
              <a:t>на діалектологічну практику уміщено </a:t>
            </a:r>
            <a:r>
              <a:rPr lang="uk-UA" sz="1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сайті філологічного факультету </a:t>
            </a:r>
            <a:r>
              <a:rPr lang="en-US" sz="1800" b="1" i="1" u="sng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https://philology.lnu.edu.ua/course/dialektolohichna-praktyka</a:t>
            </a:r>
            <a:r>
              <a:rPr lang="uk-UA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93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B87BE-EBF8-4DB4-B271-667C74F5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kern="0" dirty="0">
                <a:effectLst/>
                <a:latin typeface="Times New Roman" panose="02020603050405020304" pitchFamily="18" charset="0"/>
              </a:rPr>
              <a:t>МЕТА І ЗАВДАННЯ ПРАКТИКИ</a:t>
            </a:r>
            <a:br>
              <a:rPr lang="uk-UA" sz="1800" b="1" kern="0" dirty="0">
                <a:effectLst/>
                <a:latin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6CE81E-F4A6-493E-90B8-BDA77F717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023" y="1736521"/>
            <a:ext cx="4144164" cy="438744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 практики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закріпити знання з української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діалекто-логії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зібрати діалектні матеріали за пропонованим питальником. Це дасть змогу ввести в науковий обіг новий фактичний матеріал, суттєво сприятиме поглибленню лексикологічних, семасіологічних, етимологічних та інших досліджень української мови.</a:t>
            </a: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Унаслідок проведення практики студенти повинні: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знати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до якого діалекту в загальній системі (класифікації) говорів української мови належить говірка визначеного населеного пункту, детально ознайомитися з фонетичними, морфологічними, синтаксичними, лексичними особливостями конкретної говірки;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вміти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застосовувати на практиці методи збирання діалектних матеріалів, виявляти характерні особливості говірки, записувати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діа-лектні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матеріали, користуючись фонетичною транскрипцією, доби-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рати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інформаторів;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набути навичок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 діалектних явищ.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164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40BA0A-285F-4797-A884-21686297576B}"/>
              </a:ext>
            </a:extLst>
          </p:cNvPr>
          <p:cNvSpPr txBox="1"/>
          <p:nvPr/>
        </p:nvSpPr>
        <p:spPr>
          <a:xfrm>
            <a:off x="1241571" y="763398"/>
            <a:ext cx="89258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Наприкінці практики студенти повинні написати звіт філологічного та історико-краєзнавчого змісту, присвячений районові та населеним пунктам, у яких збирали діалектні матеріали. Характеристику конкретної говірки доцільно виконати за таким планом: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назвати, до якого наріччя та говору належить конкретна говірка;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відобразити географічне розташування села, місце населеного пункту на діалектологічній карті;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описати історію села, походження його назви, кількість жителів;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зібрати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мікротопоніми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села за поданим нижче питальником;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виявити фонетичні, морфологічні, синтаксичні особливості говірки;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зібрати лексику говірки за поданим нижче питальником;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записати на зразки діалектних текстів і відтворити їх фонетичною транскрипцією;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навести дані про інформаторів (прізвище, ім’я, по батькові, рік народження, місце народження, освіта, фах).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9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CC89D-FBB7-4FAF-A700-27E52884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ДОБІР ІНФОРМАТОРІВ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5" name="Місце для тексту 2">
            <a:extLst>
              <a:ext uri="{FF2B5EF4-FFF2-40B4-BE49-F238E27FC236}">
                <a16:creationId xmlns:a16="http://schemas.microsoft.com/office/drawing/2014/main" id="{CF46D953-4DEE-4199-9D13-97F7787E2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941613"/>
              </p:ext>
            </p:extLst>
          </p:nvPr>
        </p:nvGraphicFramePr>
        <p:xfrm>
          <a:off x="6927355" y="980141"/>
          <a:ext cx="4446661" cy="557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6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72ECA3-2A46-4A5A-8330-12F7E221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2A4A5C4D-76C1-47EA-A0B6-CF294A5F4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9BC618C-AD3C-444D-B8CB-6FB6920D4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125D1-59D2-441E-9307-685271E7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1" y="1455576"/>
            <a:ext cx="3852474" cy="4183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  <a:effectLst/>
              </a:rPr>
              <a:t>Тематика</a:t>
            </a:r>
            <a:r>
              <a:rPr lang="en-US" sz="5400" dirty="0">
                <a:solidFill>
                  <a:schemeClr val="tx1"/>
                </a:solidFill>
                <a:effectLst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/>
              </a:rPr>
              <a:t>діалектних</a:t>
            </a:r>
            <a:r>
              <a:rPr lang="en-US" sz="5400" dirty="0">
                <a:solidFill>
                  <a:schemeClr val="tx1"/>
                </a:solidFill>
                <a:effectLst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/>
              </a:rPr>
              <a:t>текстів</a:t>
            </a:r>
            <a:br>
              <a:rPr lang="en-US" sz="5400" dirty="0">
                <a:solidFill>
                  <a:schemeClr val="tx1"/>
                </a:solidFill>
                <a:effectLst/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89E883-3C46-40B7-9916-F4EAA1F0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889234"/>
            <a:ext cx="4378098" cy="474956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1. Українське весілля та його етапи (сватання, заручини, вінкоплетини, вінчання тощо ).</a:t>
            </a:r>
          </a:p>
          <a:p>
            <a:r>
              <a:rPr lang="uk-UA" sz="3200" dirty="0">
                <a:solidFill>
                  <a:schemeClr val="tx1"/>
                </a:solidFill>
              </a:rPr>
              <a:t>2. Хрестини.</a:t>
            </a:r>
          </a:p>
          <a:p>
            <a:r>
              <a:rPr lang="uk-UA" sz="3200" dirty="0">
                <a:solidFill>
                  <a:schemeClr val="tx1"/>
                </a:solidFill>
              </a:rPr>
              <a:t>3. Похорон та поминання померлих.</a:t>
            </a:r>
          </a:p>
          <a:p>
            <a:r>
              <a:rPr lang="uk-UA" sz="3200" dirty="0">
                <a:solidFill>
                  <a:schemeClr val="tx1"/>
                </a:solidFill>
              </a:rPr>
              <a:t>4. Різдвяні свята.</a:t>
            </a:r>
          </a:p>
          <a:p>
            <a:r>
              <a:rPr lang="uk-UA" sz="3200" dirty="0">
                <a:solidFill>
                  <a:schemeClr val="tx1"/>
                </a:solidFill>
              </a:rPr>
              <a:t>5. Великодні свята.</a:t>
            </a:r>
          </a:p>
          <a:p>
            <a:r>
              <a:rPr lang="uk-UA" sz="3200" dirty="0">
                <a:solidFill>
                  <a:schemeClr val="tx1"/>
                </a:solidFill>
              </a:rPr>
              <a:t>6. Зелені свята.</a:t>
            </a:r>
          </a:p>
          <a:p>
            <a:r>
              <a:rPr lang="uk-UA" sz="3200" dirty="0">
                <a:solidFill>
                  <a:schemeClr val="tx1"/>
                </a:solidFill>
              </a:rPr>
              <a:t>7. Свято Івана Купала.</a:t>
            </a:r>
          </a:p>
          <a:p>
            <a:r>
              <a:rPr lang="uk-UA" sz="3200" dirty="0">
                <a:solidFill>
                  <a:schemeClr val="tx1"/>
                </a:solidFill>
              </a:rPr>
              <a:t>8. Ворожіння на свято Андрія.</a:t>
            </a:r>
          </a:p>
          <a:p>
            <a:r>
              <a:rPr lang="uk-UA" sz="3200" dirty="0">
                <a:solidFill>
                  <a:schemeClr val="tx1"/>
                </a:solidFill>
              </a:rPr>
              <a:t>9. Парубочі забави на свято Андрія.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10. Храмове свято в селі.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11. Свято </a:t>
            </a:r>
            <a:r>
              <a:rPr lang="uk-UA" sz="3200" dirty="0" err="1">
                <a:solidFill>
                  <a:schemeClr val="tx1"/>
                </a:solidFill>
              </a:rPr>
              <a:t>обжинок</a:t>
            </a:r>
            <a:r>
              <a:rPr lang="uk-UA" sz="3200" dirty="0">
                <a:solidFill>
                  <a:schemeClr val="tx1"/>
                </a:solidFill>
              </a:rPr>
              <a:t>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12. Толока.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13. Будівництво хати.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14. Освячення хати, входини.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15. Вечорниці.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16. Історія села.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17. Походження назви села.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18. Церква.</a:t>
            </a:r>
          </a:p>
          <a:p>
            <a:r>
              <a:rPr lang="uk-UA" sz="3200" dirty="0">
                <a:solidFill>
                  <a:schemeClr val="tx1"/>
                </a:solidFill>
              </a:rPr>
              <a:t>19. Народні умільці.</a:t>
            </a:r>
          </a:p>
          <a:p>
            <a:r>
              <a:rPr lang="uk-UA" sz="3200" dirty="0">
                <a:solidFill>
                  <a:schemeClr val="tx1"/>
                </a:solidFill>
              </a:rPr>
              <a:t>20. Знахарство, зцілення.</a:t>
            </a:r>
          </a:p>
          <a:p>
            <a:r>
              <a:rPr lang="uk-UA" sz="3200" dirty="0">
                <a:solidFill>
                  <a:schemeClr val="tx1"/>
                </a:solidFill>
              </a:rPr>
              <a:t>21. Відьми, упирі, домовики, вовкулаки, русалки та інші </a:t>
            </a:r>
            <a:r>
              <a:rPr lang="uk-UA" sz="3200" dirty="0" err="1">
                <a:solidFill>
                  <a:schemeClr val="tx1"/>
                </a:solidFill>
              </a:rPr>
              <a:t>демо</a:t>
            </a:r>
            <a:r>
              <a:rPr lang="uk-UA" sz="3200" dirty="0">
                <a:solidFill>
                  <a:schemeClr val="tx1"/>
                </a:solidFill>
              </a:rPr>
              <a:t>-нічні істоти.</a:t>
            </a:r>
          </a:p>
          <a:p>
            <a:r>
              <a:rPr lang="uk-UA" sz="3200" dirty="0">
                <a:solidFill>
                  <a:schemeClr val="tx1"/>
                </a:solidFill>
              </a:rPr>
              <a:t>22. Ігри, розваги.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9C0D00-401D-42B7-94D8-008C7DAA8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038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AEB32-0093-4ED1-B675-008DEE4B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Основні вимоги щодо оформлення 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D3FCA9E-BE49-494B-BB1A-4922121B3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701" y="571501"/>
            <a:ext cx="4883884" cy="5493398"/>
          </a:xfrm>
        </p:spPr>
        <p:txBody>
          <a:bodyPr>
            <a:normAutofit fontScale="62500" lnSpcReduction="20000"/>
          </a:bodyPr>
          <a:lstStyle/>
          <a:p>
            <a:pPr marL="514350" lvl="0" indent="-51435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 матеріали щодо оформлення подано на сайті філологічного факультету </a:t>
            </a:r>
            <a:r>
              <a:rPr lang="en-US" sz="26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https://philology.lnu.edu.ua/course/dialektolohichna-praktyka</a:t>
            </a:r>
            <a:endParaRPr lang="en-US" sz="26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 </a:t>
            </a:r>
            <a:r>
              <a:rPr lang="uk-UA" sz="2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академгруп</a:t>
            </a: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uk-UA" sz="26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вересня 2021 </a:t>
            </a: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року подають усі матеріали </a:t>
            </a:r>
            <a:r>
              <a:rPr lang="uk-UA" sz="2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старостам </a:t>
            </a: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груп.</a:t>
            </a:r>
            <a:endParaRPr lang="uk-UA" sz="2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Староста групи подає </a:t>
            </a:r>
            <a:r>
              <a:rPr lang="uk-UA" sz="2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зведену</a:t>
            </a: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папку, названу за номером групи, в якій вкладено папки, названі за прізвищами студентів. Файли подавати за електронною </a:t>
            </a:r>
            <a:r>
              <a:rPr lang="uk-UA" sz="2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адресою</a:t>
            </a: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6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oksana.kostiv@lnu.edu.ua</a:t>
            </a:r>
            <a:r>
              <a:rPr lang="uk-UA" sz="26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особисто на </a:t>
            </a:r>
            <a:r>
              <a:rPr lang="uk-UA" sz="26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флешнакопичувачі</a:t>
            </a:r>
            <a:r>
              <a:rPr lang="uk-UA" sz="26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Можна також скористатися програмою </a:t>
            </a:r>
            <a:r>
              <a:rPr lang="en-US" sz="26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TeamViewer</a:t>
            </a:r>
            <a:endParaRPr lang="uk-UA" sz="2600" b="1" i="1" u="sng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файлова папка студента (назва – прізвище студента) містить файли (мінімально 4)</a:t>
            </a:r>
            <a:endParaRPr lang="uk-UA" sz="2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27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C9266-23B4-4B08-B1BD-3E0D4015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FFFFFF"/>
                </a:solidFill>
              </a:rPr>
              <a:t>Вимоги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992E4E13-3A69-43E2-A93E-D80AB4123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007385"/>
              </p:ext>
            </p:extLst>
          </p:nvPr>
        </p:nvGraphicFramePr>
        <p:xfrm>
          <a:off x="1154954" y="1778000"/>
          <a:ext cx="9753737" cy="393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8950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108E3-8CCE-42C1-9A72-E68468A8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br>
              <a:rPr lang="en-US" sz="2200" b="0" i="0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200" b="0" i="0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200" b="0" i="0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Зразок оформлення діалектних матеріалів в електронному вигляді:</a:t>
            </a:r>
            <a:br>
              <a:rPr lang="en-US" sz="2200" b="0" i="0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200" b="0" i="0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br>
              <a:rPr lang="en-US" sz="2200" b="0" i="0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2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DE18E2A-DA88-4E74-991D-838ECC85B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5657" y="394677"/>
            <a:ext cx="5984363" cy="57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0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D4F4E-6066-4AFE-8A1D-0A619A6F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Приклад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оформлення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14">
            <a:extLst>
              <a:ext uri="{FF2B5EF4-FFF2-40B4-BE49-F238E27FC236}">
                <a16:creationId xmlns:a16="http://schemas.microsoft.com/office/drawing/2014/main" id="{F41F5BDA-0140-462B-933C-538752EE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23335" y="396836"/>
            <a:ext cx="4992157" cy="6058999"/>
            <a:chOff x="6776508" y="396836"/>
            <a:chExt cx="4992157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AE763C-C631-453B-A3A7-09499D0D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0C2E541-1E75-440D-A59A-C2B3AB867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81FF14D-53DC-4EA3-8425-26F1B0F08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90213E1-E427-4999-8B8C-631986DE3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7294" y="1114621"/>
            <a:ext cx="3131184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28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{9D7EE447-A086-48B0-88BC-30FA1CF350D3}tf02900722</Template>
  <TotalTime>340</TotalTime>
  <Words>917</Words>
  <Application>Microsoft Office PowerPoint</Application>
  <PresentationFormat>Широкий екран</PresentationFormat>
  <Paragraphs>61</Paragraphs>
  <Slides>18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Symbol</vt:lpstr>
      <vt:lpstr>Times New Roman</vt:lpstr>
      <vt:lpstr>Wingdings 3</vt:lpstr>
      <vt:lpstr>Зал засідань</vt:lpstr>
      <vt:lpstr>Діалектологічна практика  22. 06. 2021 – 12. 07. 2021  </vt:lpstr>
      <vt:lpstr>МЕТА І ЗАВДАННЯ ПРАКТИКИ </vt:lpstr>
      <vt:lpstr>Презентація PowerPoint</vt:lpstr>
      <vt:lpstr>ДОБІР ІНФОРМАТОРІВ </vt:lpstr>
      <vt:lpstr>Тематика діалектних текстів </vt:lpstr>
      <vt:lpstr>Основні вимоги щодо оформлення </vt:lpstr>
      <vt:lpstr>Вимоги</vt:lpstr>
      <vt:lpstr>  Зразок оформлення діалектних матеріалів в електронному вигляді:   </vt:lpstr>
      <vt:lpstr>Приклад оформлення</vt:lpstr>
      <vt:lpstr>Приклад аудіофайлу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Усі матеріали подати до 5 вересня 2021 року. Дату захисту визначає керівник після аналізу матеріалів.    Телефон  0679310095 (Костів Оксана Миколаївна, керівник практики)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Діалектологічна практика</dc:title>
  <dc:creator>Оксана Костів</dc:creator>
  <cp:lastModifiedBy>Оксана Костів</cp:lastModifiedBy>
  <cp:revision>10</cp:revision>
  <dcterms:created xsi:type="dcterms:W3CDTF">2021-06-11T21:16:59Z</dcterms:created>
  <dcterms:modified xsi:type="dcterms:W3CDTF">2021-06-18T13:52:04Z</dcterms:modified>
</cp:coreProperties>
</file>